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70" r:id="rId10"/>
    <p:sldId id="265" r:id="rId11"/>
    <p:sldId id="266" r:id="rId12"/>
    <p:sldId id="267" r:id="rId13"/>
    <p:sldId id="269" r:id="rId14"/>
    <p:sldId id="271" r:id="rId15"/>
    <p:sldId id="272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603"/>
    <p:restoredTop sz="94519"/>
  </p:normalViewPr>
  <p:slideViewPr>
    <p:cSldViewPr snapToGrid="0" snapToObjects="1">
      <p:cViewPr varScale="1">
        <p:scale>
          <a:sx n="95" d="100"/>
          <a:sy n="95" d="100"/>
        </p:scale>
        <p:origin x="18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53BDD-4B6F-4545-BAD7-07E2FEF6A638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D910D-D729-E540-A85F-4133B9E88A7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95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http://www2.iap.fr/</a:t>
            </a:r>
            <a:r>
              <a:rPr lang="fr-FR" dirty="0" err="1" smtClean="0"/>
              <a:t>users</a:t>
            </a:r>
            <a:r>
              <a:rPr lang="fr-FR" dirty="0" smtClean="0"/>
              <a:t>/daigne/FD_IAP/UIA2011_files/UIA2011-3-Observations.pdf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D910D-D729-E540-A85F-4133B9E88A7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92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9B8C-F363-3344-9752-D0049E491416}" type="datetimeFigureOut">
              <a:rPr lang="fr-FR" smtClean="0"/>
              <a:t>05/04/2019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5F9E-6D86-3B49-9926-0013E51AC1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08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mtClean="0"/>
              <a:t>L’astronomie</a:t>
            </a:r>
            <a:br>
              <a:rPr lang="fr-FR" smtClean="0"/>
            </a:br>
            <a:r>
              <a:rPr lang="fr-FR" smtClean="0"/>
              <a:t>multi-longueur </a:t>
            </a:r>
            <a:r>
              <a:rPr lang="fr-FR" dirty="0" smtClean="0"/>
              <a:t>d’onde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69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17853"/>
            <a:ext cx="10515600" cy="1325563"/>
          </a:xfrm>
        </p:spPr>
        <p:txBody>
          <a:bodyPr/>
          <a:lstStyle/>
          <a:p>
            <a:r>
              <a:rPr lang="fr-FR" dirty="0" smtClean="0"/>
              <a:t>Comment étudier ces sources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38200" y="1814736"/>
            <a:ext cx="19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artes du ciel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6562436" y="3161208"/>
            <a:ext cx="167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Spectres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9231290" y="5806765"/>
            <a:ext cx="2417945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Courbes de lumière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11" y="1494161"/>
            <a:ext cx="1855217" cy="18517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10" y="2101064"/>
            <a:ext cx="3021583" cy="22661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930" y="4645836"/>
            <a:ext cx="2499360" cy="18745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643766" y="3557445"/>
            <a:ext cx="411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Première journée du projet informatique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9577" y="1499313"/>
            <a:ext cx="4233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Deuxième journée du projet informatique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70703" y="1282590"/>
            <a:ext cx="4695567" cy="28910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6211713" y="1497966"/>
            <a:ext cx="5280071" cy="51310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19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spectres en énergie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955" y="2057140"/>
            <a:ext cx="5511117" cy="413333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5033" y="1504582"/>
            <a:ext cx="585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Caractérise la quantité de photon reçus par unité d’énergie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633804" y="3013371"/>
                <a:ext cx="2715228" cy="757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𝐹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𝐸</m:t>
                              </m:r>
                            </m:e>
                            <m:sup/>
                          </m:sSup>
                          <m:r>
                            <a:rPr lang="fr-FR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𝑝𝑎𝑟𝑡𝑖𝑐𝑢𝑙𝑒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804" y="3013371"/>
                <a:ext cx="2715228" cy="7577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1558850" y="4906762"/>
            <a:ext cx="3865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 : Energie du bin considéré</a:t>
            </a:r>
          </a:p>
          <a:p>
            <a:r>
              <a:rPr lang="fr-FR" dirty="0" err="1" smtClean="0"/>
              <a:t>N</a:t>
            </a:r>
            <a:r>
              <a:rPr lang="fr-FR" baseline="-25000" dirty="0" err="1" smtClean="0"/>
              <a:t>particule</a:t>
            </a:r>
            <a:r>
              <a:rPr lang="fr-FR" dirty="0" smtClean="0"/>
              <a:t> : Nombre de particule observée</a:t>
            </a:r>
          </a:p>
          <a:p>
            <a:r>
              <a:rPr lang="fr-FR" dirty="0" err="1" smtClean="0"/>
              <a:t>t</a:t>
            </a:r>
            <a:r>
              <a:rPr lang="fr-FR" baseline="-25000" dirty="0" err="1" smtClean="0"/>
              <a:t>obs</a:t>
            </a:r>
            <a:r>
              <a:rPr lang="fr-FR" dirty="0" smtClean="0"/>
              <a:t> : Temps d’observation</a:t>
            </a:r>
          </a:p>
          <a:p>
            <a:r>
              <a:rPr lang="fr-FR" dirty="0" err="1" smtClean="0"/>
              <a:t>A</a:t>
            </a:r>
            <a:r>
              <a:rPr lang="fr-FR" baseline="-25000" dirty="0" err="1" smtClean="0"/>
              <a:t>eff</a:t>
            </a:r>
            <a:r>
              <a:rPr lang="fr-FR" dirty="0" smtClean="0"/>
              <a:t> : Surface effective de collection de l’instrument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838200" y="2110251"/>
            <a:ext cx="4306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calculer le flux de façon simple dans un bin en énergie, on peut utiliser la formule :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872135" y="6476422"/>
            <a:ext cx="466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de spectre obtenu pour le Crabe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882333" y="4040755"/>
                <a:ext cx="2715228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𝐹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𝑝𝑎𝑟𝑡𝑖𝑐𝑢𝑙𝑒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33" y="4040755"/>
                <a:ext cx="2715228" cy="6960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838200" y="4204101"/>
            <a:ext cx="9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ou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3271578" y="3982464"/>
                <a:ext cx="2715228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𝐹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𝑝𝑎𝑟𝑡𝑖𝑐𝑢𝑙𝑒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578" y="3982464"/>
                <a:ext cx="2715228" cy="69602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3271577" y="4066989"/>
            <a:ext cx="93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ou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476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smtClean="0"/>
              <a:t>spectres en énergie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83111" y="1566594"/>
            <a:ext cx="443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Quelques exemples </a:t>
            </a:r>
            <a:r>
              <a:rPr lang="fr-FR" smtClean="0"/>
              <a:t>de modèles utilisés</a:t>
            </a:r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11" y="2505771"/>
            <a:ext cx="2578100" cy="990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90" y="3853853"/>
            <a:ext cx="3213100" cy="889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11" y="5100336"/>
            <a:ext cx="3429000" cy="889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97349" y="2816405"/>
            <a:ext cx="2060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Loi de puissance: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42706" y="4186995"/>
            <a:ext cx="25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Parabole logarithmique: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42706" y="5242267"/>
            <a:ext cx="302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Loi de puissance avec une coupure exponentielle: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465326" y="6291448"/>
            <a:ext cx="262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Ɣ</a:t>
            </a:r>
            <a:r>
              <a:rPr lang="fr-FR" dirty="0" smtClean="0"/>
              <a:t>, E</a:t>
            </a:r>
            <a:r>
              <a:rPr lang="fr-FR" baseline="-25000" dirty="0" smtClean="0"/>
              <a:t>0, </a:t>
            </a:r>
            <a:r>
              <a:rPr lang="fr-FR" dirty="0" smtClean="0"/>
              <a:t>k</a:t>
            </a:r>
            <a:r>
              <a:rPr lang="fr-FR" baseline="-25000" dirty="0" smtClean="0"/>
              <a:t>0</a:t>
            </a:r>
            <a:r>
              <a:rPr lang="fr-FR" dirty="0" smtClean="0"/>
              <a:t>: constantes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79" y="681745"/>
            <a:ext cx="4902504" cy="350525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8221936" y="5488488"/>
            <a:ext cx="3773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Quel ajustement (fit) </a:t>
            </a:r>
            <a:r>
              <a:rPr lang="fr-FR" sz="2000" dirty="0" smtClean="0"/>
              <a:t>est</a:t>
            </a:r>
            <a:r>
              <a:rPr lang="fr-FR" dirty="0" smtClean="0"/>
              <a:t> le meilleur ?</a:t>
            </a:r>
          </a:p>
        </p:txBody>
      </p:sp>
    </p:spTree>
    <p:extLst>
      <p:ext uri="{BB962C8B-B14F-4D97-AF65-F5344CB8AC3E}">
        <p14:creationId xmlns:p14="http://schemas.microsoft.com/office/powerpoint/2010/main" val="140473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courbes de lumière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03307" y="1406274"/>
            <a:ext cx="4258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Caractérise la quantité de photon reçus par unité de temps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33" y="1812352"/>
            <a:ext cx="6072868" cy="45546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641288" y="3206707"/>
                <a:ext cx="2715228" cy="696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charset="0"/>
                        </a:rPr>
                        <m:t>𝐹</m:t>
                      </m:r>
                      <m:r>
                        <a:rPr lang="fr-FR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fr-FR" i="1">
                                  <a:latin typeface="Cambria Math" charset="0"/>
                                </a:rPr>
                                <m:t>𝑝𝑎𝑟𝑡𝑖𝑐𝑢𝑙𝑒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fr-FR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charset="0"/>
                            </a:rPr>
                            <m:t>𝐸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288" y="3206707"/>
                <a:ext cx="2715228" cy="6960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ZoneTexte 5"/>
          <p:cNvSpPr txBox="1"/>
          <p:nvPr/>
        </p:nvSpPr>
        <p:spPr>
          <a:xfrm>
            <a:off x="343735" y="4421529"/>
            <a:ext cx="4992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 : Energie du bin </a:t>
            </a:r>
            <a:r>
              <a:rPr lang="fr-FR" dirty="0" smtClean="0"/>
              <a:t>considéré</a:t>
            </a:r>
          </a:p>
          <a:p>
            <a:r>
              <a:rPr lang="fr-FR" dirty="0" err="1" smtClean="0"/>
              <a:t>N</a:t>
            </a:r>
            <a:r>
              <a:rPr lang="fr-FR" baseline="-25000" dirty="0" err="1" smtClean="0"/>
              <a:t>particule</a:t>
            </a:r>
            <a:r>
              <a:rPr lang="fr-FR" dirty="0" smtClean="0"/>
              <a:t> : Nombre de particule observée</a:t>
            </a:r>
          </a:p>
          <a:p>
            <a:r>
              <a:rPr lang="fr-FR" dirty="0" err="1" smtClean="0"/>
              <a:t>t</a:t>
            </a:r>
            <a:r>
              <a:rPr lang="fr-FR" baseline="-25000" dirty="0" err="1" smtClean="0"/>
              <a:t>obs</a:t>
            </a:r>
            <a:r>
              <a:rPr lang="fr-FR" dirty="0" smtClean="0"/>
              <a:t> : Temps d’observation</a:t>
            </a:r>
          </a:p>
          <a:p>
            <a:r>
              <a:rPr lang="fr-FR" dirty="0" err="1" smtClean="0"/>
              <a:t>A</a:t>
            </a:r>
            <a:r>
              <a:rPr lang="fr-FR" baseline="-25000" dirty="0" err="1" smtClean="0"/>
              <a:t>eff</a:t>
            </a:r>
            <a:r>
              <a:rPr lang="fr-FR" dirty="0" smtClean="0"/>
              <a:t> : Surface effective de collection de l’instrument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03307" y="2373009"/>
            <a:ext cx="496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Pour calculer le flux de façon simple dans un bin en temps, on peut utiliser la formule :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223809" y="6488668"/>
            <a:ext cx="670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de courbe de lumière </a:t>
            </a:r>
            <a:r>
              <a:rPr lang="fr-FR" smtClean="0"/>
              <a:t>obtenue pour une source quelconque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74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88653" y="2086378"/>
            <a:ext cx="7830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smtClean="0"/>
              <a:t>Des questions ?</a:t>
            </a:r>
            <a:endParaRPr lang="fr-FR" sz="8000"/>
          </a:p>
        </p:txBody>
      </p:sp>
      <p:sp>
        <p:nvSpPr>
          <p:cNvPr id="2" name="ZoneTexte 1"/>
          <p:cNvSpPr txBox="1"/>
          <p:nvPr/>
        </p:nvSpPr>
        <p:spPr>
          <a:xfrm>
            <a:off x="2473176" y="4091049"/>
            <a:ext cx="743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(Tout ce que nous venons de voir sera appliqué dans le </a:t>
            </a:r>
            <a:r>
              <a:rPr lang="fr-FR" smtClean="0"/>
              <a:t>projet informatique)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25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Projet informatique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993913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Objectifs de la séance :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09839" y="2739252"/>
            <a:ext cx="834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1. Calculer à la mains les points d’un spectre en énergie et une courbe de lumière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809839" y="3787816"/>
            <a:ext cx="945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2. Comparer ces résultats à une procédure standardisée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67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Contenu du module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889509" y="2833688"/>
            <a:ext cx="581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Pourquoi a-t-on besoin de multi longueur d’onde ?</a:t>
            </a: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1889509" y="3510189"/>
            <a:ext cx="5813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Quelles informations cela nous procure ?</a:t>
            </a:r>
            <a:endParaRPr lang="fr-FR" sz="2000" dirty="0"/>
          </a:p>
        </p:txBody>
      </p:sp>
      <p:sp>
        <p:nvSpPr>
          <p:cNvPr id="7" name="ZoneTexte 6"/>
          <p:cNvSpPr txBox="1"/>
          <p:nvPr/>
        </p:nvSpPr>
        <p:spPr>
          <a:xfrm>
            <a:off x="1889508" y="2262188"/>
            <a:ext cx="750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Qu’est ce que </a:t>
            </a:r>
            <a:r>
              <a:rPr lang="fr-FR" sz="2000" dirty="0" smtClean="0"/>
              <a:t>le multi longueur d’onde?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7287064" y="5261317"/>
            <a:ext cx="4501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Aborder les concepts qui seront utilisés dans le projet informatique. Il est nécessaire de bien comprendre les sujets traités.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73" y="5045303"/>
            <a:ext cx="1699612" cy="14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5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07799"/>
            <a:ext cx="10515600" cy="1325563"/>
          </a:xfrm>
        </p:spPr>
        <p:txBody>
          <a:bodyPr/>
          <a:lstStyle/>
          <a:p>
            <a:r>
              <a:rPr lang="fr-FR" dirty="0" smtClean="0"/>
              <a:t>Qu’est ce que le multi longueur d’onde?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044700"/>
            <a:ext cx="11010900" cy="2768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8856" y="53794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latin typeface="Cantarell" charset="0"/>
              </a:rPr>
              <a:t>l'univers à basses </a:t>
            </a:r>
            <a:r>
              <a:rPr lang="fr-FR" dirty="0" smtClean="0">
                <a:latin typeface="Cantarell" charset="0"/>
              </a:rPr>
              <a:t>températures (les </a:t>
            </a:r>
            <a:r>
              <a:rPr lang="fr-FR" dirty="0">
                <a:latin typeface="Cantarell" charset="0"/>
              </a:rPr>
              <a:t>nuages moléculaires, la formation des planètes, l'étude du système </a:t>
            </a:r>
            <a:r>
              <a:rPr lang="fr-FR" dirty="0" smtClean="0">
                <a:latin typeface="Cantarell" charset="0"/>
              </a:rPr>
              <a:t>solaire)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9282545" y="4461641"/>
            <a:ext cx="697027" cy="91781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 flipV="1">
            <a:off x="8418786" y="4461641"/>
            <a:ext cx="462456" cy="109364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38200" y="5555289"/>
            <a:ext cx="3703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ntarell" charset="0"/>
              </a:rPr>
              <a:t>Phénomènes </a:t>
            </a:r>
            <a:r>
              <a:rPr lang="fr-FR" dirty="0">
                <a:latin typeface="Cantarell" charset="0"/>
              </a:rPr>
              <a:t>extrêmes ou de très hautes </a:t>
            </a:r>
            <a:r>
              <a:rPr lang="fr-FR" dirty="0" smtClean="0">
                <a:latin typeface="Cantarell" charset="0"/>
              </a:rPr>
              <a:t>températures (éjections de matière ultra relativiste, formation de trou noir</a:t>
            </a:r>
            <a:r>
              <a:rPr lang="is-IS" dirty="0" smtClean="0">
                <a:latin typeface="Cantarell" charset="0"/>
              </a:rPr>
              <a:t>…)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 flipV="1">
            <a:off x="1337879" y="4453194"/>
            <a:ext cx="462456" cy="1093648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2156155" y="4277737"/>
            <a:ext cx="966951" cy="1285625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69107" y="1230470"/>
            <a:ext cx="10099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antarell" charset="0"/>
              </a:rPr>
              <a:t>L'astronomie </a:t>
            </a:r>
            <a:r>
              <a:rPr lang="fr-FR" dirty="0">
                <a:latin typeface="Cantarell" charset="0"/>
              </a:rPr>
              <a:t>infrarouge </a:t>
            </a:r>
            <a:r>
              <a:rPr lang="fr-FR" dirty="0" smtClean="0">
                <a:latin typeface="Cantarell" charset="0"/>
              </a:rPr>
              <a:t>sonde </a:t>
            </a:r>
            <a:r>
              <a:rPr lang="fr-FR" dirty="0">
                <a:latin typeface="Cantarell" charset="0"/>
              </a:rPr>
              <a:t>les objets "froids" ou peu lumineux dans le domaine optique, </a:t>
            </a:r>
            <a:r>
              <a:rPr lang="fr-FR" dirty="0" smtClean="0">
                <a:latin typeface="Cantarell" charset="0"/>
              </a:rPr>
              <a:t>L'astronomie </a:t>
            </a:r>
            <a:r>
              <a:rPr lang="fr-FR" dirty="0">
                <a:latin typeface="Cantarell" charset="0"/>
              </a:rPr>
              <a:t>ultraviolette permet d'avoir des informations sur le spectre des objets "</a:t>
            </a:r>
            <a:r>
              <a:rPr lang="fr-FR" dirty="0" smtClean="0">
                <a:latin typeface="Cantarell" charset="0"/>
              </a:rPr>
              <a:t>chauds » (étoiles,</a:t>
            </a:r>
            <a:r>
              <a:rPr lang="is-IS" dirty="0" smtClean="0">
                <a:latin typeface="Cantarell" charset="0"/>
              </a:rPr>
              <a:t>…</a:t>
            </a:r>
            <a:r>
              <a:rPr lang="fr-FR" dirty="0" smtClean="0">
                <a:latin typeface="Cantarell" charset="0"/>
              </a:rPr>
              <a:t>).</a:t>
            </a:r>
            <a:endParaRPr lang="fr-FR" dirty="0"/>
          </a:p>
        </p:txBody>
      </p:sp>
      <p:cxnSp>
        <p:nvCxnSpPr>
          <p:cNvPr id="15" name="Connecteur droit avec flèche 14"/>
          <p:cNvCxnSpPr/>
          <p:nvPr/>
        </p:nvCxnSpPr>
        <p:spPr>
          <a:xfrm flipH="1">
            <a:off x="4501494" y="1844850"/>
            <a:ext cx="694620" cy="9406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747657" y="1844850"/>
            <a:ext cx="486621" cy="83147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5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3821" cy="1325563"/>
          </a:xfrm>
        </p:spPr>
        <p:txBody>
          <a:bodyPr>
            <a:normAutofit/>
          </a:bodyPr>
          <a:lstStyle/>
          <a:p>
            <a:r>
              <a:rPr lang="fr-FR" dirty="0"/>
              <a:t>Pourquoi a-t-on besoin de multi longueur d’onde </a:t>
            </a:r>
            <a:r>
              <a:rPr lang="fr-FR" dirty="0" smtClean="0"/>
              <a:t>?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4" y="1773026"/>
            <a:ext cx="3807968" cy="380796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72" y="1911492"/>
            <a:ext cx="3346309" cy="334630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2904" y="6273519"/>
            <a:ext cx="853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Ne donne pas les mêmes informations, elles sont mêmes </a:t>
            </a:r>
            <a:r>
              <a:rPr lang="fr-FR" sz="2000" b="1" dirty="0" smtClean="0"/>
              <a:t>complémentaires</a:t>
            </a:r>
            <a:endParaRPr lang="fr-FR" sz="20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4807" r="2416" b="5676"/>
          <a:stretch/>
        </p:blipFill>
        <p:spPr>
          <a:xfrm>
            <a:off x="7326785" y="1773027"/>
            <a:ext cx="4865215" cy="34847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54329" y="5580994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>
                <a:solidFill>
                  <a:srgbClr val="5A5A5A"/>
                </a:solidFill>
                <a:latin typeface="Source Sans Pro" charset="0"/>
              </a:rPr>
              <a:t>amas de </a:t>
            </a:r>
            <a:r>
              <a:rPr lang="pt-BR" i="1" dirty="0" err="1">
                <a:solidFill>
                  <a:srgbClr val="5A5A5A"/>
                </a:solidFill>
                <a:latin typeface="Source Sans Pro" charset="0"/>
              </a:rPr>
              <a:t>galaxies</a:t>
            </a:r>
            <a:r>
              <a:rPr lang="pt-BR" i="1" dirty="0">
                <a:solidFill>
                  <a:srgbClr val="5A5A5A"/>
                </a:solidFill>
                <a:latin typeface="Source Sans Pro" charset="0"/>
              </a:rPr>
              <a:t> MS 0735.6+7421 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4872251" y="5373893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rgbClr val="5A5A5A"/>
                </a:solidFill>
                <a:latin typeface="Source Sans Pro" charset="0"/>
              </a:rPr>
              <a:t>Pulsar </a:t>
            </a:r>
            <a:r>
              <a:rPr lang="pt-BR" i="1" dirty="0" err="1" smtClean="0">
                <a:solidFill>
                  <a:srgbClr val="5A5A5A"/>
                </a:solidFill>
                <a:latin typeface="Source Sans Pro" charset="0"/>
              </a:rPr>
              <a:t>du</a:t>
            </a:r>
            <a:r>
              <a:rPr lang="pt-BR" i="1" dirty="0" smtClean="0">
                <a:solidFill>
                  <a:srgbClr val="5A5A5A"/>
                </a:solidFill>
                <a:latin typeface="Source Sans Pro" charset="0"/>
              </a:rPr>
              <a:t> </a:t>
            </a:r>
            <a:r>
              <a:rPr lang="pt-BR" i="1" dirty="0" err="1" smtClean="0">
                <a:solidFill>
                  <a:srgbClr val="5A5A5A"/>
                </a:solidFill>
                <a:latin typeface="Source Sans Pro" charset="0"/>
              </a:rPr>
              <a:t>Crabe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447733" y="537389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1447733" y="5357257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rgbClr val="5A5A5A"/>
                </a:solidFill>
                <a:latin typeface="Source Sans Pro" charset="0"/>
              </a:rPr>
              <a:t>RXJ 1713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338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du noyaux actif de galaxie </a:t>
            </a:r>
            <a:r>
              <a:rPr lang="is-IS" dirty="0" smtClean="0"/>
              <a:t>…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42665" y="5990714"/>
            <a:ext cx="326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Cette partie du spectre donne des informations sur l’environnement du noyau actif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5" y="1914975"/>
            <a:ext cx="5633465" cy="381525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207746" y="1415402"/>
            <a:ext cx="509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Information sur les régions proches de la source</a:t>
            </a:r>
            <a:endParaRPr lang="fr-FR" dirty="0"/>
          </a:p>
        </p:txBody>
      </p:sp>
      <p:sp>
        <p:nvSpPr>
          <p:cNvPr id="3" name="Accolade fermante 2"/>
          <p:cNvSpPr/>
          <p:nvPr/>
        </p:nvSpPr>
        <p:spPr>
          <a:xfrm rot="5400000">
            <a:off x="1660694" y="5419528"/>
            <a:ext cx="377371" cy="765002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ccolade fermante 6"/>
          <p:cNvSpPr/>
          <p:nvPr/>
        </p:nvSpPr>
        <p:spPr>
          <a:xfrm rot="16200000">
            <a:off x="4753684" y="1196260"/>
            <a:ext cx="377371" cy="1622097"/>
          </a:xfrm>
          <a:prstGeom prst="rightBrac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7125999" y="1690688"/>
            <a:ext cx="450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Informations complémentaires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361" y="2365344"/>
            <a:ext cx="4445000" cy="3175000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4" idx="3"/>
          </p:cNvCxnSpPr>
          <p:nvPr/>
        </p:nvCxnSpPr>
        <p:spPr>
          <a:xfrm flipV="1">
            <a:off x="4012008" y="4796287"/>
            <a:ext cx="3535203" cy="1656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6376130" y="1758913"/>
            <a:ext cx="2951208" cy="2193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techniques d’observation multi longueur d’onde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11786"/>
          <a:stretch/>
        </p:blipFill>
        <p:spPr>
          <a:xfrm>
            <a:off x="228600" y="1503632"/>
            <a:ext cx="10905565" cy="454775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843314" y="5805714"/>
            <a:ext cx="8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Profondeur de rentré des différentes longueurs d’ondes dans l’atmosphère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843313" y="6304001"/>
            <a:ext cx="821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/>
              <a:t>Différents moyens d’observer aux différentes longueurs d’ondes</a:t>
            </a:r>
            <a:endParaRPr lang="fr-FR" dirty="0"/>
          </a:p>
        </p:txBody>
      </p:sp>
      <p:sp>
        <p:nvSpPr>
          <p:cNvPr id="4" name="Flèche vers la droite 3"/>
          <p:cNvSpPr/>
          <p:nvPr/>
        </p:nvSpPr>
        <p:spPr>
          <a:xfrm>
            <a:off x="1030514" y="6325382"/>
            <a:ext cx="711200" cy="3265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633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techniques d’observation multi longueur d’onde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98" y="2491137"/>
            <a:ext cx="5387313" cy="288158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04" y="4673004"/>
            <a:ext cx="3042723" cy="20618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872498" y="2866525"/>
            <a:ext cx="197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mtClean="0">
                <a:solidFill>
                  <a:schemeClr val="bg1"/>
                </a:solidFill>
              </a:rPr>
              <a:t>ARECIBO (radio)</a:t>
            </a:r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96028" y="6361496"/>
            <a:ext cx="311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TAROT (optique)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96" y="4432312"/>
            <a:ext cx="2959100" cy="22225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105483" y="6176830"/>
            <a:ext cx="215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Nancay</a:t>
            </a:r>
            <a:r>
              <a:rPr lang="fr-FR" dirty="0" smtClean="0"/>
              <a:t> (radio)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0" y="1565027"/>
            <a:ext cx="4333645" cy="323363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75070" y="2220194"/>
            <a:ext cx="212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IRAM</a:t>
            </a:r>
            <a:endParaRPr lang="fr-FR" dirty="0" smtClean="0"/>
          </a:p>
          <a:p>
            <a:r>
              <a:rPr lang="fr-FR" dirty="0" smtClean="0"/>
              <a:t>(radio, </a:t>
            </a:r>
            <a:r>
              <a:rPr lang="fr-FR" dirty="0" err="1" smtClean="0"/>
              <a:t>milimetrique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5" b="8688"/>
          <a:stretch/>
        </p:blipFill>
        <p:spPr>
          <a:xfrm>
            <a:off x="6553739" y="971431"/>
            <a:ext cx="5363191" cy="8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techniques d’observation multi longueur d’onde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987" y="4148301"/>
            <a:ext cx="3997434" cy="224855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9193132" y="4224487"/>
            <a:ext cx="275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Satellite Fermi (gamma)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1486"/>
            <a:ext cx="5783315" cy="189537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60229" y="5849669"/>
            <a:ext cx="400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H.E.S.S. (gamma haute énergie)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4" y="1555618"/>
            <a:ext cx="3945167" cy="23901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75" b="8688"/>
          <a:stretch/>
        </p:blipFill>
        <p:spPr>
          <a:xfrm>
            <a:off x="6024666" y="1487293"/>
            <a:ext cx="5924149" cy="92558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760023" y="1690688"/>
            <a:ext cx="2669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Chandra (X)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72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20589" cy="1325563"/>
          </a:xfrm>
        </p:spPr>
        <p:txBody>
          <a:bodyPr/>
          <a:lstStyle/>
          <a:p>
            <a:r>
              <a:rPr lang="fr-FR" dirty="0" smtClean="0"/>
              <a:t>Etude dans le domaine gamma de haute énergie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33465" cy="381525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092808" y="5706598"/>
            <a:ext cx="275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Partie que l’on va produire dans notre étude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 rot="20826585">
            <a:off x="5096537" y="2662696"/>
            <a:ext cx="715823" cy="24412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5" idx="0"/>
            <a:endCxn id="7" idx="5"/>
          </p:cNvCxnSpPr>
          <p:nvPr/>
        </p:nvCxnSpPr>
        <p:spPr>
          <a:xfrm flipH="1" flipV="1">
            <a:off x="5893697" y="4668204"/>
            <a:ext cx="577968" cy="103839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150879" y="5876230"/>
            <a:ext cx="3185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Partie que l’on va prendre d’autres observations (autres instruments)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 rot="16200000">
            <a:off x="2851286" y="1074883"/>
            <a:ext cx="1210695" cy="327235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 flipV="1">
            <a:off x="2546745" y="3305587"/>
            <a:ext cx="854746" cy="240101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043351" y="2405917"/>
            <a:ext cx="514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Les télescopes à Imagerie </a:t>
            </a:r>
            <a:r>
              <a:rPr lang="fr-FR" dirty="0" err="1" smtClean="0"/>
              <a:t>Cherenkov</a:t>
            </a:r>
            <a:r>
              <a:rPr lang="fr-FR" dirty="0" smtClean="0"/>
              <a:t> contraignent  beaucoup les modèles du pic à haute énergie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071040" y="3634590"/>
            <a:ext cx="5148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Indispensables pour la compréhension des phénomènes les plus énergétiques de l’Univers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827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</TotalTime>
  <Words>631</Words>
  <Application>Microsoft Macintosh PowerPoint</Application>
  <PresentationFormat>Grand écran</PresentationFormat>
  <Paragraphs>80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Cambria Math</vt:lpstr>
      <vt:lpstr>Cantarell</vt:lpstr>
      <vt:lpstr>Source Sans Pro</vt:lpstr>
      <vt:lpstr>Arial</vt:lpstr>
      <vt:lpstr>Office Theme</vt:lpstr>
      <vt:lpstr>L’astronomie multi-longueur d’onde</vt:lpstr>
      <vt:lpstr>Contenu du module</vt:lpstr>
      <vt:lpstr>Qu’est ce que le multi longueur d’onde?</vt:lpstr>
      <vt:lpstr>Pourquoi a-t-on besoin de multi longueur d’onde ?</vt:lpstr>
      <vt:lpstr>Exemple du noyaux actif de galaxie …</vt:lpstr>
      <vt:lpstr>Les différentes techniques d’observation multi longueur d’onde</vt:lpstr>
      <vt:lpstr>Les différentes techniques d’observation multi longueur d’onde</vt:lpstr>
      <vt:lpstr>Les différentes techniques d’observation multi longueur d’onde</vt:lpstr>
      <vt:lpstr>Etude dans le domaine gamma de haute énergie</vt:lpstr>
      <vt:lpstr>Comment étudier ces sources ?</vt:lpstr>
      <vt:lpstr>Les spectres en énergie</vt:lpstr>
      <vt:lpstr>Les spectres en énergie</vt:lpstr>
      <vt:lpstr>Les courbes de lumière</vt:lpstr>
      <vt:lpstr>Présentation PowerPoint</vt:lpstr>
      <vt:lpstr>Projet informatique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L’astronomie gamma</dc:title>
  <dc:creator>Utilisateur de Microsoft Office</dc:creator>
  <cp:lastModifiedBy>Utilisateur de Microsoft Office</cp:lastModifiedBy>
  <cp:revision>149</cp:revision>
  <dcterms:created xsi:type="dcterms:W3CDTF">2018-03-29T17:34:52Z</dcterms:created>
  <dcterms:modified xsi:type="dcterms:W3CDTF">2019-04-05T11:23:02Z</dcterms:modified>
</cp:coreProperties>
</file>